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2"/>
  </p:notesMasterIdLst>
  <p:handoutMasterIdLst>
    <p:handoutMasterId r:id="rId23"/>
  </p:handout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5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77" r:id="rId18"/>
    <p:sldId id="278" r:id="rId19"/>
    <p:sldId id="279" r:id="rId20"/>
    <p:sldId id="26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9468"/>
    <p:restoredTop sz="94608"/>
  </p:normalViewPr>
  <p:slideViewPr>
    <p:cSldViewPr snapToGrid="0" snapToObjects="1">
      <p:cViewPr varScale="1">
        <p:scale>
          <a:sx n="182" d="100"/>
          <a:sy n="182" d="100"/>
        </p:scale>
        <p:origin x="192" y="5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544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9242F9-638D-DB42-A773-901B2BFCC0C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659428-A856-F446-B5D3-1C75BD062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6945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9B7F43-5F54-B941-A079-492EBF311F3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2B732B-BE69-B848-96F2-1F310665B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798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2B732B-BE69-B848-96F2-1F310665B9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2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1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97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73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5436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255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68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5868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69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505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10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31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349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884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984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5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28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43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14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6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45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87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3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0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5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grisemantics/gacs-qip/tree/master/gacs-data" TargetMode="External"/><Relationship Id="rId4" Type="http://schemas.openxmlformats.org/officeDocument/2006/relationships/hyperlink" Target="https://github.com/agrisemantics/gacs-qip/blob/master/gacs-data/webstudio-exports/NOTES.md" TargetMode="External"/><Relationship Id="rId5" Type="http://schemas.openxmlformats.org/officeDocument/2006/relationships/hyperlink" Target="http://tester-os-kktest.lib.helsinki.fi/gacsdemo/gacs/en/" TargetMode="External"/><Relationship Id="rId6" Type="http://schemas.openxmlformats.org/officeDocument/2006/relationships/hyperlink" Target="https://agrisemantics.github.io/gacs-qip/" TargetMode="External"/><Relationship Id="rId7" Type="http://schemas.openxmlformats.org/officeDocument/2006/relationships/hyperlink" Target="http://browser.agrisemantics.org/gacs/en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grisemantics/gacs-qip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GACS</a:t>
            </a:r>
            <a:br>
              <a:rPr lang="en-US" dirty="0" smtClean="0"/>
            </a:br>
            <a:r>
              <a:rPr lang="en-US" sz="4800" dirty="0" smtClean="0"/>
              <a:t>Quality Improvement Project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Lori Finch, Sujata Suri, Tom Baker, </a:t>
            </a:r>
            <a:r>
              <a:rPr lang="en-US" dirty="0" err="1" smtClean="0"/>
              <a:t>Osma</a:t>
            </a:r>
            <a:r>
              <a:rPr lang="en-US" dirty="0" smtClean="0"/>
              <a:t> </a:t>
            </a:r>
            <a:r>
              <a:rPr lang="en-US" dirty="0" err="1" smtClean="0"/>
              <a:t>Suominen</a:t>
            </a:r>
            <a:endParaRPr lang="en-US" dirty="0" smtClean="0"/>
          </a:p>
          <a:p>
            <a:r>
              <a:rPr lang="en-US" dirty="0" smtClean="0"/>
              <a:t>GACS </a:t>
            </a:r>
            <a:r>
              <a:rPr lang="en-US" dirty="0" err="1" smtClean="0"/>
              <a:t>telecon</a:t>
            </a:r>
            <a:r>
              <a:rPr lang="en-US" dirty="0" smtClean="0"/>
              <a:t>, 5 December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381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GACS Thematic Classification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32" t="29697" r="854"/>
          <a:stretch/>
        </p:blipFill>
        <p:spPr>
          <a:xfrm>
            <a:off x="991180" y="1347169"/>
            <a:ext cx="6324019" cy="29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82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GACS Thematic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8654"/>
            <a:ext cx="10515600" cy="4767444"/>
          </a:xfrm>
        </p:spPr>
        <p:txBody>
          <a:bodyPr/>
          <a:lstStyle/>
          <a:p>
            <a:r>
              <a:rPr lang="en-US" dirty="0" smtClean="0"/>
              <a:t>Before QIP</a:t>
            </a:r>
          </a:p>
          <a:p>
            <a:pPr lvl="1"/>
            <a:r>
              <a:rPr lang="en-US" dirty="0" smtClean="0"/>
              <a:t>Based on CAB Classification and UAT</a:t>
            </a:r>
          </a:p>
          <a:p>
            <a:pPr lvl="1"/>
            <a:r>
              <a:rPr lang="en-US" dirty="0" smtClean="0"/>
              <a:t>Circa 2800 concepts unclassified</a:t>
            </a:r>
          </a:p>
          <a:p>
            <a:pPr lvl="1"/>
            <a:r>
              <a:rPr lang="en-US" dirty="0" smtClean="0"/>
              <a:t>Frequency distribution was uneven</a:t>
            </a:r>
          </a:p>
          <a:p>
            <a:r>
              <a:rPr lang="en-US" dirty="0" smtClean="0"/>
              <a:t>After QIP</a:t>
            </a:r>
          </a:p>
          <a:p>
            <a:pPr lvl="1"/>
            <a:r>
              <a:rPr lang="en-US" dirty="0" smtClean="0"/>
              <a:t>100% of concepts under at least one category</a:t>
            </a:r>
          </a:p>
          <a:p>
            <a:pPr lvl="1"/>
            <a:r>
              <a:rPr lang="en-US" dirty="0" smtClean="0"/>
              <a:t>Principle: Concept moved out of “common terms” if better found.</a:t>
            </a:r>
          </a:p>
          <a:p>
            <a:pPr lvl="1"/>
            <a:r>
              <a:rPr lang="en-US" dirty="0" smtClean="0"/>
              <a:t>Principle: Concepts can be under more than one category.</a:t>
            </a:r>
          </a:p>
          <a:p>
            <a:pPr lvl="1"/>
            <a:r>
              <a:rPr lang="en-US" dirty="0" smtClean="0"/>
              <a:t>First-draft Scope Notes </a:t>
            </a:r>
          </a:p>
          <a:p>
            <a:pPr lvl="2"/>
            <a:r>
              <a:rPr lang="en-US" dirty="0" smtClean="0"/>
              <a:t>Categories list examples of concepts assigned</a:t>
            </a:r>
          </a:p>
          <a:p>
            <a:pPr lvl="2"/>
            <a:r>
              <a:rPr lang="en-US" dirty="0" smtClean="0"/>
              <a:t>Underused concepts flagged for possible deletion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259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adjusted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31047" y="3672896"/>
            <a:ext cx="5181600" cy="1661861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041400" y="2794794"/>
            <a:ext cx="4775200" cy="2413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583" y="2040414"/>
            <a:ext cx="4876800" cy="150876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3231811" y="3549174"/>
            <a:ext cx="4837245" cy="1190352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830795" y="4973660"/>
            <a:ext cx="4580289" cy="234134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179646" y="2233649"/>
            <a:ext cx="4150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Before: </a:t>
            </a:r>
            <a:r>
              <a:rPr lang="en-US" b="1" dirty="0" smtClean="0"/>
              <a:t>NY </a:t>
            </a:r>
            <a:r>
              <a:rPr lang="en-US" dirty="0" smtClean="0"/>
              <a:t>category had just two concepts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016892" y="1555490"/>
            <a:ext cx="3491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After: Concepts moved to </a:t>
            </a:r>
            <a:r>
              <a:rPr lang="en-US" b="1" dirty="0" smtClean="0">
                <a:ea typeface="American Typewriter" charset="0"/>
                <a:cs typeface="American Typewriter" charset="0"/>
              </a:rPr>
              <a:t>NQ fungi</a:t>
            </a:r>
            <a:endParaRPr lang="en-US" b="1" dirty="0"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520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underused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Flagged for possible deletion</a:t>
            </a:r>
          </a:p>
          <a:p>
            <a:pPr lvl="1"/>
            <a:r>
              <a:rPr lang="en-US" dirty="0" smtClean="0"/>
              <a:t>NY organisms of uncertain taxonomy</a:t>
            </a:r>
          </a:p>
          <a:p>
            <a:pPr lvl="1"/>
            <a:r>
              <a:rPr lang="en-US" dirty="0" smtClean="0"/>
              <a:t>SW </a:t>
            </a:r>
            <a:r>
              <a:rPr lang="en-US" dirty="0" err="1" smtClean="0"/>
              <a:t>vermiculture</a:t>
            </a:r>
            <a:endParaRPr lang="en-US" dirty="0" smtClean="0"/>
          </a:p>
          <a:p>
            <a:pPr lvl="1"/>
            <a:r>
              <a:rPr lang="en-US" dirty="0" smtClean="0"/>
              <a:t>WQ arts</a:t>
            </a:r>
          </a:p>
          <a:p>
            <a:pPr lvl="1"/>
            <a:r>
              <a:rPr lang="en-US" dirty="0" smtClean="0"/>
              <a:t>WS history</a:t>
            </a:r>
          </a:p>
          <a:p>
            <a:pPr lvl="1"/>
            <a:r>
              <a:rPr lang="en-US" dirty="0" smtClean="0"/>
              <a:t>WY philosophy and ethics</a:t>
            </a:r>
          </a:p>
          <a:p>
            <a:pPr lvl="1"/>
            <a:r>
              <a:rPr lang="en-US" dirty="0" smtClean="0"/>
              <a:t>LU evolution</a:t>
            </a:r>
          </a:p>
          <a:p>
            <a:pPr lvl="1"/>
            <a:r>
              <a:rPr lang="en-US" dirty="0" smtClean="0"/>
              <a:t>LX natural history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207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removed from “common terms”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41707"/>
            <a:ext cx="5181600" cy="3319174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457742"/>
            <a:ext cx="5181600" cy="308710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181111" y="5346797"/>
            <a:ext cx="4222993" cy="8376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147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assignable to multiple categories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75378" y="1924305"/>
            <a:ext cx="5181600" cy="2311217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3152063"/>
            <a:ext cx="5181600" cy="169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823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Guidelines for GACS </a:t>
            </a:r>
            <a:r>
              <a:rPr lang="mr-IN" dirty="0"/>
              <a:t>–</a:t>
            </a:r>
            <a:r>
              <a:rPr lang="en-US" dirty="0"/>
              <a:t> a </a:t>
            </a:r>
            <a:r>
              <a:rPr lang="en-US" dirty="0" err="1"/>
              <a:t>Github</a:t>
            </a:r>
            <a:r>
              <a:rPr lang="en-US" dirty="0"/>
              <a:t> website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91182" y="5995952"/>
            <a:ext cx="4036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agrisemantics.github.io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gacs-qip</a:t>
            </a:r>
            <a:r>
              <a:rPr lang="en-US" dirty="0">
                <a:solidFill>
                  <a:srgbClr val="0070C0"/>
                </a:solidFill>
              </a:rPr>
              <a:t>/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0158" y="1497558"/>
            <a:ext cx="936654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389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Guidelines for GACS </a:t>
            </a:r>
            <a:r>
              <a:rPr lang="mr-IN" dirty="0"/>
              <a:t>–</a:t>
            </a:r>
            <a:r>
              <a:rPr lang="en-US" dirty="0"/>
              <a:t> a </a:t>
            </a:r>
            <a:r>
              <a:rPr lang="en-US" dirty="0" err="1"/>
              <a:t>Github</a:t>
            </a:r>
            <a:r>
              <a:rPr lang="en-US" dirty="0"/>
              <a:t> website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749" y="1595280"/>
            <a:ext cx="861506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52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Hierarchy</a:t>
            </a:r>
          </a:p>
          <a:p>
            <a:pPr lvl="1"/>
            <a:r>
              <a:rPr lang="en-US" dirty="0" smtClean="0"/>
              <a:t>Further adjustments, especially in crucial middle levels</a:t>
            </a:r>
          </a:p>
          <a:p>
            <a:pPr lvl="1"/>
            <a:r>
              <a:rPr lang="en-US" dirty="0" smtClean="0"/>
              <a:t>A solution for “part of” relations?</a:t>
            </a:r>
          </a:p>
          <a:p>
            <a:r>
              <a:rPr lang="en-US" dirty="0" smtClean="0"/>
              <a:t>Thematic classification</a:t>
            </a:r>
          </a:p>
          <a:p>
            <a:pPr lvl="1"/>
            <a:r>
              <a:rPr lang="en-US" dirty="0" smtClean="0"/>
              <a:t>Consolidate or drop underused categories</a:t>
            </a:r>
          </a:p>
          <a:p>
            <a:pPr lvl="1"/>
            <a:r>
              <a:rPr lang="en-US" dirty="0" smtClean="0"/>
              <a:t>Assign more concepts as needed (frequencies are still uneven)</a:t>
            </a:r>
          </a:p>
          <a:p>
            <a:pPr lvl="1"/>
            <a:r>
              <a:rPr lang="en-US" dirty="0" smtClean="0"/>
              <a:t>Fill out scope notes</a:t>
            </a:r>
          </a:p>
          <a:p>
            <a:r>
              <a:rPr lang="en-US" dirty="0" smtClean="0"/>
              <a:t>Concept definitions (less than 20% of GACS)</a:t>
            </a:r>
          </a:p>
          <a:p>
            <a:pPr lvl="1"/>
            <a:r>
              <a:rPr lang="en-US" dirty="0" smtClean="0"/>
              <a:t>Some added (43), possibly more needed</a:t>
            </a:r>
          </a:p>
          <a:p>
            <a:r>
              <a:rPr lang="en-US" dirty="0" smtClean="0"/>
              <a:t>Scope notes</a:t>
            </a:r>
          </a:p>
          <a:p>
            <a:pPr lvl="1"/>
            <a:r>
              <a:rPr lang="en-US" dirty="0" smtClean="0"/>
              <a:t>Some added (8)</a:t>
            </a:r>
          </a:p>
          <a:p>
            <a:pPr lvl="1"/>
            <a:r>
              <a:rPr lang="en-US" dirty="0" smtClean="0"/>
              <a:t>AGROVOC-, CABT-, and NALT-specific notes, out of context, could be consolidated or dropped</a:t>
            </a:r>
          </a:p>
          <a:p>
            <a:r>
              <a:rPr lang="en-US" dirty="0" smtClean="0"/>
              <a:t>More concepts to be weeded </a:t>
            </a:r>
            <a:r>
              <a:rPr lang="en-US" smtClean="0"/>
              <a:t>from GACS and “transplanted”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175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Quality Improvement Project </a:t>
            </a:r>
            <a:r>
              <a:rPr lang="mr-IN" dirty="0" smtClean="0"/>
              <a:t>–</a:t>
            </a:r>
            <a:r>
              <a:rPr lang="en-US" dirty="0" smtClean="0"/>
              <a:t> 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GACS QIP </a:t>
            </a:r>
            <a:r>
              <a:rPr lang="en-US" dirty="0" smtClean="0"/>
              <a:t>development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/>
              <a:t>backend </a:t>
            </a:r>
            <a:r>
              <a:rPr lang="en-US" dirty="0" err="1" smtClean="0"/>
              <a:t>Github</a:t>
            </a:r>
            <a:r>
              <a:rPr lang="en-US" dirty="0" smtClean="0"/>
              <a:t> repo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github.com/agrisemantics/gacs-qip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github.com/agrisemantics/gacs-qip/tree/master/gacs-data</a:t>
            </a:r>
            <a:r>
              <a:rPr lang="en-US" dirty="0" smtClean="0"/>
              <a:t> - </a:t>
            </a:r>
            <a:r>
              <a:rPr lang="en-US" dirty="0" smtClean="0"/>
              <a:t>data</a:t>
            </a:r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github.com/agrisemantics/gacs-qip/blob/master/gacs-data/webstudio-exports/NOTES.md</a:t>
            </a:r>
            <a:r>
              <a:rPr lang="en-US" dirty="0" smtClean="0"/>
              <a:t> - things changed</a:t>
            </a:r>
            <a:endParaRPr lang="en-US" dirty="0" smtClean="0"/>
          </a:p>
          <a:p>
            <a:r>
              <a:rPr lang="en-US" dirty="0" smtClean="0"/>
              <a:t>GACS </a:t>
            </a:r>
            <a:r>
              <a:rPr lang="en-US" dirty="0" smtClean="0"/>
              <a:t>QIP development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Skosmos</a:t>
            </a:r>
            <a:r>
              <a:rPr lang="en-US" dirty="0" smtClean="0"/>
              <a:t> website</a:t>
            </a:r>
          </a:p>
          <a:p>
            <a:pPr lvl="1"/>
            <a:r>
              <a:rPr lang="en-US" dirty="0">
                <a:hlinkClick r:id="rId5"/>
              </a:rPr>
              <a:t>http://tester-os-kktest.lib.helsinki.fi/gacsdemo/gacs/en/</a:t>
            </a:r>
            <a:r>
              <a:rPr lang="en-US" dirty="0"/>
              <a:t> </a:t>
            </a:r>
          </a:p>
          <a:p>
            <a:r>
              <a:rPr lang="en-US" dirty="0" smtClean="0"/>
              <a:t>Guidelines for GACS </a:t>
            </a:r>
            <a:r>
              <a:rPr lang="mr-IN" dirty="0" smtClean="0"/>
              <a:t>–</a:t>
            </a:r>
            <a:r>
              <a:rPr lang="en-US" dirty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website</a:t>
            </a:r>
          </a:p>
          <a:p>
            <a:pPr lvl="1"/>
            <a:r>
              <a:rPr lang="en-US" dirty="0">
                <a:hlinkClick r:id="rId6"/>
              </a:rPr>
              <a:t>https://agrisemantics.github.io/gacs-qip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GACS 4.0 </a:t>
            </a:r>
            <a:r>
              <a:rPr lang="mr-IN" dirty="0" smtClean="0">
                <a:solidFill>
                  <a:schemeClr val="bg2">
                    <a:lumMod val="75000"/>
                  </a:schemeClr>
                </a:solidFill>
              </a:rPr>
              <a:t>–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 production website at Tor </a:t>
            </a:r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Vergata</a:t>
            </a:r>
            <a:endParaRPr lang="en-US" dirty="0" smtClean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7"/>
              </a:rPr>
              <a:t>http://browser.agrisemantics.org/gacs/en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  <a:hlinkClick r:id="rId7"/>
              </a:rPr>
              <a:t>/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/>
              <a:t>- to replace GACS Beta 3.1 (soon?)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18379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May 2016: GACS Beta 3.1 launched at Open Harvest, Chania</a:t>
            </a:r>
          </a:p>
          <a:p>
            <a:r>
              <a:rPr lang="en-US" dirty="0" smtClean="0"/>
              <a:t>June 2016: “GACS Phase 4” lists improvements needed and proposes a stakeholder survey about hierarchy</a:t>
            </a:r>
          </a:p>
          <a:p>
            <a:r>
              <a:rPr lang="en-US" dirty="0" smtClean="0"/>
              <a:t>November 2016: </a:t>
            </a:r>
            <a:r>
              <a:rPr lang="en-US" dirty="0" err="1" smtClean="0"/>
              <a:t>Goettingen</a:t>
            </a:r>
            <a:r>
              <a:rPr lang="en-US" dirty="0" smtClean="0"/>
              <a:t> meeting discusses survey results and GACS structure</a:t>
            </a:r>
          </a:p>
          <a:p>
            <a:r>
              <a:rPr lang="en-US" dirty="0" smtClean="0"/>
              <a:t>April 2017: In GACS QIP, Lori and Sujata tasked with improving GACS structure, with support from </a:t>
            </a:r>
            <a:r>
              <a:rPr lang="en-US" dirty="0" err="1" smtClean="0"/>
              <a:t>Osma</a:t>
            </a:r>
            <a:r>
              <a:rPr lang="en-US" dirty="0" smtClean="0"/>
              <a:t> and Tom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932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Goettingen</a:t>
            </a:r>
            <a:r>
              <a:rPr lang="en-US" dirty="0" smtClean="0"/>
              <a:t> discussion of hierarchy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Stakeholders surveyed about three </a:t>
            </a:r>
            <a:r>
              <a:rPr lang="en-US" dirty="0" smtClean="0"/>
              <a:t>scenarios</a:t>
            </a:r>
          </a:p>
          <a:p>
            <a:pPr lvl="1"/>
            <a:r>
              <a:rPr lang="en-US" dirty="0" smtClean="0"/>
              <a:t>A. Focused </a:t>
            </a:r>
            <a:r>
              <a:rPr lang="en-US" dirty="0" smtClean="0"/>
              <a:t>top level with few concepts (as per Finnish YSO)</a:t>
            </a:r>
          </a:p>
          <a:p>
            <a:pPr lvl="1"/>
            <a:r>
              <a:rPr lang="en-US" dirty="0" smtClean="0"/>
              <a:t>B. Type-based </a:t>
            </a:r>
            <a:r>
              <a:rPr lang="en-US" dirty="0" smtClean="0"/>
              <a:t>top level, more extensive (as per AGROVOC)</a:t>
            </a:r>
          </a:p>
          <a:p>
            <a:pPr lvl="1"/>
            <a:r>
              <a:rPr lang="en-US" dirty="0" smtClean="0"/>
              <a:t>C. </a:t>
            </a:r>
            <a:r>
              <a:rPr lang="en-US" dirty="0" smtClean="0"/>
              <a:t>Thematic-based </a:t>
            </a:r>
            <a:r>
              <a:rPr lang="en-US" dirty="0" smtClean="0"/>
              <a:t>top level, as per CAB Classified Thesaurus)</a:t>
            </a:r>
          </a:p>
          <a:p>
            <a:r>
              <a:rPr lang="en-US" dirty="0" smtClean="0"/>
              <a:t>Survey results ambiguous, with some </a:t>
            </a:r>
            <a:r>
              <a:rPr lang="en-US" dirty="0" smtClean="0"/>
              <a:t>conclusions</a:t>
            </a:r>
          </a:p>
          <a:p>
            <a:pPr lvl="1"/>
            <a:r>
              <a:rPr lang="en-US" dirty="0" smtClean="0"/>
              <a:t>In principle, scenarios “all valid” (but maintainable?)</a:t>
            </a:r>
            <a:endParaRPr lang="en-US" dirty="0" smtClean="0"/>
          </a:p>
          <a:p>
            <a:pPr lvl="1"/>
            <a:r>
              <a:rPr lang="en-US" dirty="0" smtClean="0"/>
              <a:t>Hierarchy is needed but should be cleaned up</a:t>
            </a:r>
          </a:p>
          <a:p>
            <a:pPr lvl="1"/>
            <a:r>
              <a:rPr lang="en-US" dirty="0" smtClean="0"/>
              <a:t>“Enough hierarchy for </a:t>
            </a:r>
            <a:r>
              <a:rPr lang="en-US" dirty="0" smtClean="0"/>
              <a:t>disambiguation” </a:t>
            </a:r>
            <a:r>
              <a:rPr lang="en-US" dirty="0" smtClean="0"/>
              <a:t>(but no more</a:t>
            </a:r>
            <a:r>
              <a:rPr lang="en-US" dirty="0" smtClean="0"/>
              <a:t>?)</a:t>
            </a:r>
            <a:endParaRPr lang="en-US" dirty="0" smtClean="0"/>
          </a:p>
          <a:p>
            <a:pPr lvl="1"/>
            <a:r>
              <a:rPr lang="en-US" dirty="0" smtClean="0"/>
              <a:t>Thematic groups should be kept as an additional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950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GACS QIP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GACS Beta 3.1 in </a:t>
            </a:r>
            <a:r>
              <a:rPr lang="en-US" dirty="0" err="1" smtClean="0"/>
              <a:t>Vocbench</a:t>
            </a:r>
            <a:r>
              <a:rPr lang="en-US" dirty="0"/>
              <a:t> </a:t>
            </a:r>
            <a:r>
              <a:rPr lang="en-US" dirty="0" smtClean="0"/>
              <a:t>frozen and exported for structural editing</a:t>
            </a:r>
          </a:p>
          <a:p>
            <a:r>
              <a:rPr lang="en-US" dirty="0" smtClean="0"/>
              <a:t>Changes made:</a:t>
            </a:r>
          </a:p>
          <a:p>
            <a:pPr lvl="1"/>
            <a:r>
              <a:rPr lang="en-US" dirty="0" err="1" smtClean="0"/>
              <a:t>Polyhierarchy</a:t>
            </a:r>
            <a:r>
              <a:rPr lang="en-US" dirty="0" smtClean="0"/>
              <a:t> reduced</a:t>
            </a:r>
          </a:p>
          <a:p>
            <a:pPr lvl="1"/>
            <a:r>
              <a:rPr lang="en-US" dirty="0" smtClean="0"/>
              <a:t>BT/NT checked for typological consistency</a:t>
            </a:r>
          </a:p>
          <a:p>
            <a:pPr lvl="1"/>
            <a:r>
              <a:rPr lang="en-US" dirty="0" smtClean="0"/>
              <a:t>Top concepts massively pruned and relocated</a:t>
            </a:r>
          </a:p>
          <a:p>
            <a:pPr lvl="1"/>
            <a:r>
              <a:rPr lang="en-US" dirty="0" smtClean="0"/>
              <a:t>Unassigned concepts assigned to thematic groups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091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concepts moved to the middle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GACS Beta 3.1 had 578 top concepts</a:t>
            </a:r>
          </a:p>
          <a:p>
            <a:r>
              <a:rPr lang="en-US" dirty="0" smtClean="0"/>
              <a:t>Concepts moved from top to middle included: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lutonium BT transition elements</a:t>
            </a:r>
          </a:p>
          <a:p>
            <a:pPr lvl="1"/>
            <a:r>
              <a:rPr lang="en-US" dirty="0" smtClean="0"/>
              <a:t>adenosine BT nucleosides</a:t>
            </a:r>
          </a:p>
          <a:p>
            <a:pPr lvl="1"/>
            <a:r>
              <a:rPr lang="en-US" dirty="0" err="1" smtClean="0"/>
              <a:t>phenylketanuria</a:t>
            </a:r>
            <a:r>
              <a:rPr lang="en-US" dirty="0" smtClean="0"/>
              <a:t> BT metabolic disorders</a:t>
            </a:r>
          </a:p>
          <a:p>
            <a:pPr lvl="1"/>
            <a:r>
              <a:rPr lang="en-US" dirty="0" smtClean="0"/>
              <a:t>life expectancy BT biological 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187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</a:t>
            </a:r>
            <a:r>
              <a:rPr lang="en-US" smtClean="0"/>
              <a:t>in hierarchy fixed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77900" y="2312194"/>
            <a:ext cx="4902200" cy="337820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43650" y="2261394"/>
            <a:ext cx="4838700" cy="34798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67963" y="1786919"/>
            <a:ext cx="4492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Before: people =&gt; groups =&gt; zoos, museums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400800" y="1816775"/>
            <a:ext cx="658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After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6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927" y="1643542"/>
            <a:ext cx="5086350" cy="22923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in hierarchy fixed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166401"/>
            <a:ext cx="5181600" cy="4012686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248981" y="4087310"/>
            <a:ext cx="5181600" cy="229894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8723" y="1288822"/>
            <a:ext cx="35178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Before, “structures” is ambiguous: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Socioeconomic structures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Architectural structures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41327" y="681168"/>
            <a:ext cx="45032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After: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Inconsistent meanings are separated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Broader hierarchy reduced from six to one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483096" y="4898243"/>
            <a:ext cx="4949704" cy="531681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108450" y="3660434"/>
            <a:ext cx="3754110" cy="781229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5028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of upper hierarchy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Concepts clustered nicely under </a:t>
            </a:r>
            <a:r>
              <a:rPr lang="en-US" dirty="0"/>
              <a:t>3</a:t>
            </a:r>
            <a:r>
              <a:rPr lang="en-US" dirty="0" smtClean="0"/>
              <a:t> top concepts</a:t>
            </a:r>
          </a:p>
          <a:p>
            <a:pPr lvl="1"/>
            <a:r>
              <a:rPr lang="en-US" b="1" dirty="0" smtClean="0"/>
              <a:t>Objects</a:t>
            </a:r>
            <a:r>
              <a:rPr lang="en-US" dirty="0" smtClean="0"/>
              <a:t>: material things that can be seen or touched or visited (locations), including “abstract objects” such as ideas and models.</a:t>
            </a:r>
          </a:p>
          <a:p>
            <a:pPr lvl="1"/>
            <a:r>
              <a:rPr lang="en-US" b="1" dirty="0" smtClean="0"/>
              <a:t>Events and actions</a:t>
            </a:r>
            <a:r>
              <a:rPr lang="en-US" dirty="0" smtClean="0"/>
              <a:t>: things that happen, such as processes or phenomena.</a:t>
            </a:r>
          </a:p>
          <a:p>
            <a:pPr lvl="1"/>
            <a:r>
              <a:rPr lang="en-US" b="1" dirty="0" smtClean="0"/>
              <a:t>Properties</a:t>
            </a:r>
            <a:r>
              <a:rPr lang="en-US" dirty="0" smtClean="0"/>
              <a:t>: attributes, characteristics, or qualities of things.</a:t>
            </a:r>
          </a:p>
          <a:p>
            <a:r>
              <a:rPr lang="en-US" dirty="0" smtClean="0"/>
              <a:t>Lower levels adapt YSO and Unified Medical Language System (UMLS)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100% of concepts aligned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owards cleaner hierarchies that are BT/NT transitive (”work in progress”)</a:t>
            </a:r>
          </a:p>
          <a:p>
            <a:pPr lvl="1"/>
            <a:r>
              <a:rPr lang="en-US" dirty="0" smtClean="0"/>
              <a:t>First-draft scope notes for upper structure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94" r="50000" b="86757"/>
          <a:stretch/>
        </p:blipFill>
        <p:spPr>
          <a:xfrm>
            <a:off x="7523926" y="4145702"/>
            <a:ext cx="2819400" cy="9394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14137"/>
          <a:stretch/>
        </p:blipFill>
        <p:spPr>
          <a:xfrm>
            <a:off x="5067300" y="4177040"/>
            <a:ext cx="2057400" cy="87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050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Overly specific concepts weeded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Moved to separate concept scheme</a:t>
            </a:r>
          </a:p>
          <a:p>
            <a:pPr lvl="1"/>
            <a:r>
              <a:rPr lang="en-US" dirty="0" smtClean="0"/>
              <a:t>Concepts “not of global interest” in GACS due to mapping process</a:t>
            </a:r>
          </a:p>
          <a:p>
            <a:pPr lvl="2"/>
            <a:r>
              <a:rPr lang="en-US" dirty="0"/>
              <a:t>4-H Youth Development Program</a:t>
            </a:r>
          </a:p>
          <a:p>
            <a:pPr lvl="2"/>
            <a:r>
              <a:rPr lang="en-US" dirty="0"/>
              <a:t>Food and Drug Administration</a:t>
            </a:r>
          </a:p>
          <a:p>
            <a:pPr lvl="1"/>
            <a:r>
              <a:rPr lang="en-US" dirty="0" smtClean="0"/>
              <a:t>Concepts that “need more work” (or ambiguous)</a:t>
            </a:r>
          </a:p>
          <a:p>
            <a:pPr lvl="2"/>
            <a:r>
              <a:rPr lang="en-US" dirty="0" smtClean="0"/>
              <a:t>Practice</a:t>
            </a:r>
          </a:p>
          <a:p>
            <a:pPr lvl="1"/>
            <a:r>
              <a:rPr lang="en-US" dirty="0" smtClean="0"/>
              <a:t>For now just 10 (proof of concept), but more could be “weeded”</a:t>
            </a:r>
          </a:p>
          <a:p>
            <a:r>
              <a:rPr lang="en-US" dirty="0" smtClean="0"/>
              <a:t>Weeds cannot be eradicated, only transplanted!</a:t>
            </a:r>
          </a:p>
          <a:p>
            <a:pPr lvl="1"/>
            <a:r>
              <a:rPr lang="en-US" dirty="0" smtClean="0"/>
              <a:t>The Iron Principle of URI Persistence!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136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773</Words>
  <Application>Microsoft Macintosh PowerPoint</Application>
  <PresentationFormat>Widescreen</PresentationFormat>
  <Paragraphs>119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American Typewriter</vt:lpstr>
      <vt:lpstr>Calibri</vt:lpstr>
      <vt:lpstr>Calibri Light</vt:lpstr>
      <vt:lpstr>Mangal</vt:lpstr>
      <vt:lpstr>Arial</vt:lpstr>
      <vt:lpstr>Office Theme</vt:lpstr>
      <vt:lpstr>Custom Design</vt:lpstr>
      <vt:lpstr>GACS Quality Improvement Project</vt:lpstr>
      <vt:lpstr>Motivation</vt:lpstr>
      <vt:lpstr>Goettingen discussion of hierarchy</vt:lpstr>
      <vt:lpstr>GACS QIP process</vt:lpstr>
      <vt:lpstr>Top concepts moved to the middle</vt:lpstr>
      <vt:lpstr>Problems in hierarchy fixed</vt:lpstr>
      <vt:lpstr>Problems in hierarchy fixed</vt:lpstr>
      <vt:lpstr>Status of upper hierarchy</vt:lpstr>
      <vt:lpstr>Overly specific concepts weeded</vt:lpstr>
      <vt:lpstr>GACS Thematic Classification</vt:lpstr>
      <vt:lpstr>GACS Thematic Classification</vt:lpstr>
      <vt:lpstr>Categories adjusted</vt:lpstr>
      <vt:lpstr>Categories underused</vt:lpstr>
      <vt:lpstr>Concepts removed from “common terms”</vt:lpstr>
      <vt:lpstr>Concepts assignable to multiple categories</vt:lpstr>
      <vt:lpstr>Guidelines for GACS – a Github website</vt:lpstr>
      <vt:lpstr>Guidelines for GACS – a Github website</vt:lpstr>
      <vt:lpstr>Next steps</vt:lpstr>
      <vt:lpstr>Quality Improvement Project – Links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GACS Quality Improvement Project</dc:title>
  <dc:creator>Tom Baker</dc:creator>
  <cp:lastModifiedBy>Tom Baker</cp:lastModifiedBy>
  <cp:revision>23</cp:revision>
  <cp:lastPrinted>2017-12-04T08:10:37Z</cp:lastPrinted>
  <dcterms:created xsi:type="dcterms:W3CDTF">2017-12-03T18:17:17Z</dcterms:created>
  <dcterms:modified xsi:type="dcterms:W3CDTF">2017-12-04T09:14:10Z</dcterms:modified>
</cp:coreProperties>
</file>

<file path=docProps/thumbnail.jpeg>
</file>